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Montserrat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612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-6-6.sv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-6-3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9063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Parking Management System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014674"/>
            <a:ext cx="75564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occupancy • Online bookings • Reduced congestion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634722"/>
            <a:ext cx="7139464" cy="653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Next Steps &amp; Recommendation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64858" y="1603891"/>
            <a:ext cx="218480" cy="1311116"/>
          </a:xfrm>
          <a:prstGeom prst="roundRect">
            <a:avLst>
              <a:gd name="adj" fmla="val 4201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93840" y="1822371"/>
            <a:ext cx="3141345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Pilot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193840" y="2356842"/>
            <a:ext cx="718530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district deployment • 3 months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92637" y="3125510"/>
            <a:ext cx="218480" cy="1311116"/>
          </a:xfrm>
          <a:prstGeom prst="roundRect">
            <a:avLst>
              <a:gd name="adj" fmla="val 4201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21619" y="3343989"/>
            <a:ext cx="3141345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521619" y="3878461"/>
            <a:ext cx="685752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rollout • integrate enforcement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20416" y="4647128"/>
            <a:ext cx="218480" cy="1311116"/>
          </a:xfrm>
          <a:prstGeom prst="roundRect">
            <a:avLst>
              <a:gd name="adj" fmla="val 4201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49398" y="4865608"/>
            <a:ext cx="3141345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Optimize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849398" y="5400080"/>
            <a:ext cx="65297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pricing • analytics-driven policy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4858" y="6195060"/>
            <a:ext cx="7614285" cy="1399818"/>
          </a:xfrm>
          <a:prstGeom prst="roundRect">
            <a:avLst>
              <a:gd name="adj" fmla="val 6557"/>
            </a:avLst>
          </a:prstGeom>
          <a:solidFill>
            <a:srgbClr val="FFD1B3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37" y="6490216"/>
            <a:ext cx="273129" cy="2184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74946" y="6460093"/>
            <a:ext cx="6685717" cy="836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Proposal: pilot with 200 sensors, operator dashboard, and public app. Budget estimate and timeline available on request.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62131"/>
            <a:ext cx="9978509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Experience — Mobile Front End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93939"/>
            <a:ext cx="914876" cy="1143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893939"/>
            <a:ext cx="296025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Find &amp; Reserve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992154" y="4453890"/>
            <a:ext cx="296025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 view • Real-time availability • Instant booking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893939"/>
            <a:ext cx="914876" cy="1143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893939"/>
            <a:ext cx="2960251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Check-in / Check-out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434257" y="4877753"/>
            <a:ext cx="296025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QR access • Automated time logs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893939"/>
            <a:ext cx="914876" cy="1143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893939"/>
            <a:ext cx="296025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0876359" y="4453890"/>
            <a:ext cx="296025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history • Payment receipts • Vehicle profiles</a:t>
            </a:r>
            <a:endParaRPr lang="en-US" sz="1750" dirty="0"/>
          </a:p>
        </p:txBody>
      </p:sp>
      <p:pic>
        <p:nvPicPr>
          <p:cNvPr id="13" name="Picture 12" descr="Screenshot 2026-02-20 2342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332196"/>
            <a:ext cx="6505218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Admin Portal — Operations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5559981" y="3265527"/>
            <a:ext cx="2610088" cy="2163485"/>
          </a:xfrm>
          <a:prstGeom prst="roundRect">
            <a:avLst>
              <a:gd name="adj" fmla="val 44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09655" y="3515201"/>
            <a:ext cx="211074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Slot Management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809655" y="4589740"/>
            <a:ext cx="211074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/ Reserve / Release slots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96883" y="3265527"/>
            <a:ext cx="2610207" cy="2163485"/>
          </a:xfrm>
          <a:prstGeom prst="roundRect">
            <a:avLst>
              <a:gd name="adj" fmla="val 44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46557" y="3515201"/>
            <a:ext cx="211085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Pricing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646557" y="4165878"/>
            <a:ext cx="211085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charges • Time-based rules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233904" y="3265527"/>
            <a:ext cx="2610207" cy="2163485"/>
          </a:xfrm>
          <a:prstGeom prst="roundRect">
            <a:avLst>
              <a:gd name="adj" fmla="val 44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83578" y="3515201"/>
            <a:ext cx="211085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Reports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483578" y="4165878"/>
            <a:ext cx="211085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Utilization, revenue, incidents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559981" y="5684163"/>
            <a:ext cx="828413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Integrates with sensors, payment gateway, and enforcement tools</a:t>
            </a:r>
            <a:endParaRPr lang="en-US" sz="1400" dirty="0"/>
          </a:p>
        </p:txBody>
      </p:sp>
      <p:pic>
        <p:nvPicPr>
          <p:cNvPr id="14" name="Picture 13" descr="Screenshot 2026-02-20 234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2477"/>
            <a:ext cx="521696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Architecture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80190" y="27408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274081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7130653" y="3300770"/>
            <a:ext cx="670595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— flexible, geo-indexed parking data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80190" y="404919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404919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Auth</a:t>
            </a:r>
            <a:endParaRPr lang="en-US" sz="2550" dirty="0"/>
          </a:p>
        </p:txBody>
      </p:sp>
      <p:sp>
        <p:nvSpPr>
          <p:cNvPr id="9" name="Text 4"/>
          <p:cNvSpPr/>
          <p:nvPr/>
        </p:nvSpPr>
        <p:spPr>
          <a:xfrm>
            <a:off x="7130653" y="4609148"/>
            <a:ext cx="670595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Authentication — secure logins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80190" y="535757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535757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API Layer</a:t>
            </a:r>
            <a:endParaRPr lang="en-US" sz="2550" dirty="0"/>
          </a:p>
        </p:txBody>
      </p:sp>
      <p:sp>
        <p:nvSpPr>
          <p:cNvPr id="12" name="Text 6"/>
          <p:cNvSpPr/>
          <p:nvPr/>
        </p:nvSpPr>
        <p:spPr>
          <a:xfrm>
            <a:off x="7130653" y="5917525"/>
            <a:ext cx="670595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Spring microservices • REST / WebSocket for real-time updates</a:t>
            </a:r>
            <a:endParaRPr lang="en-US" sz="1750" dirty="0"/>
          </a:p>
        </p:txBody>
      </p:sp>
      <p:pic>
        <p:nvPicPr>
          <p:cNvPr id="13" name="Picture 12" descr="Screenshot 2026-02-20 2342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87" y="1080254"/>
            <a:ext cx="12935307" cy="5577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7942" y="5564557"/>
            <a:ext cx="3374747" cy="438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Push to App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1717942" y="4273349"/>
            <a:ext cx="3374747" cy="438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Update Database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717942" y="2995184"/>
            <a:ext cx="3374747" cy="438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 to Gateway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717942" y="1703977"/>
            <a:ext cx="3374747" cy="438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Detect Occupancy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6913364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real-time pipeline. Low-latency updates via WebSocket.</a:t>
            </a:r>
            <a:endParaRPr lang="en-US" sz="1400" dirty="0"/>
          </a:p>
        </p:txBody>
      </p:sp>
      <p:pic>
        <p:nvPicPr>
          <p:cNvPr id="8" name="Picture 7" descr="Screenshot 2026-02-20 234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0842"/>
            <a:ext cx="6570940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— At a Glance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1431846" y="299692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Availability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52650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15633" y="3135511"/>
            <a:ext cx="339328" cy="3393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99692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Online Booking</a:t>
            </a:r>
            <a:endParaRPr lang="en-US" sz="2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52650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75201" y="3135511"/>
            <a:ext cx="339328" cy="33932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37790" y="544949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Guidance &amp; Routing</a:t>
            </a:r>
            <a:endParaRPr lang="en-US" sz="25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152650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275201" y="5395079"/>
            <a:ext cx="339328" cy="33932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431846" y="544949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Utilization Analytics</a:t>
            </a:r>
            <a:endParaRPr lang="en-US" sz="25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152650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015633" y="5395079"/>
            <a:ext cx="339328" cy="33932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93790" y="6972776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city-scale deployment and operator control</a:t>
            </a:r>
            <a:endParaRPr lang="en-US" sz="1400" dirty="0"/>
          </a:p>
        </p:txBody>
      </p:sp>
      <p:pic>
        <p:nvPicPr>
          <p:cNvPr id="16" name="Picture 15" descr="Screenshot 2026-02-20 23422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" y="2440668"/>
            <a:ext cx="6271260" cy="34326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2020" y="2331244"/>
            <a:ext cx="6273760" cy="1319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Utilization Pattern — Peak Hours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92020" y="3865245"/>
            <a:ext cx="627376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informs dynamic pricing, enforcement scheduling, and transit planning. Target: smooth peak congestion.</a:t>
            </a:r>
            <a:endParaRPr lang="en-US" sz="1700" dirty="0"/>
          </a:p>
        </p:txBody>
      </p:sp>
      <p:pic>
        <p:nvPicPr>
          <p:cNvPr id="5" name="Picture 4" descr="Screenshot 2026-02-20 234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14706"/>
            <a:ext cx="603730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Benefits for Cities &amp; Users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5333048"/>
            <a:ext cx="13042821" cy="141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Saves time &amp; fuel — lower emissions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cruising traffic and congestion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space utilization and revenue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records → fewer manual errors</a:t>
            </a:r>
            <a:endParaRPr lang="en-US" sz="1750" dirty="0"/>
          </a:p>
        </p:txBody>
      </p:sp>
      <p:pic>
        <p:nvPicPr>
          <p:cNvPr id="5" name="Picture 4" descr="Screenshot 2026-02-20 234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029778"/>
            <a:ext cx="521696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Risks &amp; Limitations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5559981" y="2963108"/>
            <a:ext cx="2610088" cy="2768322"/>
          </a:xfrm>
          <a:prstGeom prst="roundRect">
            <a:avLst>
              <a:gd name="adj" fmla="val 3650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7275" y="3220403"/>
            <a:ext cx="20955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Connectivity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817275" y="3871079"/>
            <a:ext cx="209550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Requires stable internet / cellular coverage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96883" y="2963108"/>
            <a:ext cx="2610207" cy="2768322"/>
          </a:xfrm>
          <a:prstGeom prst="roundRect">
            <a:avLst>
              <a:gd name="adj" fmla="val 3650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54177" y="3220403"/>
            <a:ext cx="20956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Costs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654177" y="3871079"/>
            <a:ext cx="20956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&amp; ongoing maintenance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233904" y="2963108"/>
            <a:ext cx="2610207" cy="2768322"/>
          </a:xfrm>
          <a:prstGeom prst="roundRect">
            <a:avLst>
              <a:gd name="adj" fmla="val 3650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91198" y="3220403"/>
            <a:ext cx="209561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Reliability &amp; Security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491198" y="4294942"/>
            <a:ext cx="209561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Redundancy, backups, and data protection needed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559981" y="5986582"/>
            <a:ext cx="828413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Mitigations: offline caching, SLA-backed connectivity, encrypted data storage</a:t>
            </a:r>
            <a:endParaRPr lang="en-US" sz="1400" dirty="0"/>
          </a:p>
        </p:txBody>
      </p:sp>
      <p:pic>
        <p:nvPicPr>
          <p:cNvPr id="14" name="Picture 13" descr="Screenshot 2026-02-20 2342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449" y="7562757"/>
            <a:ext cx="2514951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293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Marcellus</vt:lpstr>
      <vt:lpstr>Calibri</vt:lpstr>
      <vt:lpstr>Montserrat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Kirtan Swami</dc:creator>
  <cp:lastModifiedBy>Kirtan Swami</cp:lastModifiedBy>
  <cp:revision>3</cp:revision>
  <dcterms:created xsi:type="dcterms:W3CDTF">2026-02-20T08:24:03Z</dcterms:created>
  <dcterms:modified xsi:type="dcterms:W3CDTF">2026-02-20T18:27:56Z</dcterms:modified>
</cp:coreProperties>
</file>